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8" r:id="rId2"/>
    <p:sldId id="269" r:id="rId3"/>
    <p:sldId id="271" r:id="rId4"/>
    <p:sldId id="273" r:id="rId5"/>
    <p:sldId id="272" r:id="rId6"/>
    <p:sldId id="274" r:id="rId7"/>
    <p:sldId id="275" r:id="rId8"/>
    <p:sldId id="276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s-CZ" smtClean="0"/>
              <a:t>Upravte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10/9/2017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/>
              <a:t>C.L.I.L </a:t>
            </a:r>
            <a:r>
              <a:rPr lang="cs-CZ" u="sng" dirty="0" smtClean="0"/>
              <a:t/>
            </a:r>
            <a:br>
              <a:rPr lang="cs-CZ" u="sng" dirty="0" smtClean="0"/>
            </a:br>
            <a:r>
              <a:rPr lang="en-US" u="sng" dirty="0" smtClean="0"/>
              <a:t>- </a:t>
            </a:r>
            <a:r>
              <a:rPr lang="en-US" u="sng" dirty="0"/>
              <a:t>Creativity, Learning, Inspiration and Language</a:t>
            </a:r>
            <a:endParaRPr lang="cs-CZ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33303" y="2667000"/>
            <a:ext cx="9569720" cy="2166258"/>
          </a:xfrm>
        </p:spPr>
        <p:txBody>
          <a:bodyPr/>
          <a:lstStyle/>
          <a:p>
            <a:r>
              <a:rPr lang="cs-CZ" dirty="0" smtClean="0"/>
              <a:t>Česko, Finsko, Polsko, Španělsko (Baskicko), Lotyšsko</a:t>
            </a:r>
          </a:p>
          <a:p>
            <a:r>
              <a:rPr lang="cs-CZ" dirty="0" smtClean="0"/>
              <a:t>1.9.2017 – 31.8.2019 (2 roky)</a:t>
            </a:r>
          </a:p>
          <a:p>
            <a:r>
              <a:rPr lang="cs-CZ" dirty="0" smtClean="0"/>
              <a:t>1. stupeň ZŠ</a:t>
            </a:r>
          </a:p>
          <a:p>
            <a:r>
              <a:rPr lang="cs-CZ" dirty="0" smtClean="0"/>
              <a:t>24 120 EUR</a:t>
            </a:r>
            <a:endParaRPr lang="cs-CZ" dirty="0"/>
          </a:p>
        </p:txBody>
      </p:sp>
      <p:pic>
        <p:nvPicPr>
          <p:cNvPr id="2050" name="Picture 2" descr="http://skolaklic.cz/userfiles/images/logosbeneficaireserasmusrightfund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0240" y="5456606"/>
            <a:ext cx="6461760" cy="1401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1306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1695" y="0"/>
            <a:ext cx="10018713" cy="759823"/>
          </a:xfrm>
        </p:spPr>
        <p:txBody>
          <a:bodyPr/>
          <a:lstStyle/>
          <a:p>
            <a:r>
              <a:rPr lang="cs-CZ" dirty="0" smtClean="0"/>
              <a:t>Partnerské školy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7571" y="1136895"/>
            <a:ext cx="7082109" cy="5721105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27556" y="379911"/>
            <a:ext cx="10018713" cy="3124201"/>
          </a:xfrm>
        </p:spPr>
        <p:txBody>
          <a:bodyPr/>
          <a:lstStyle/>
          <a:p>
            <a:r>
              <a:rPr lang="cs-CZ" dirty="0"/>
              <a:t>Česko – Základní škola a Mateřská škola Klíč s.r.o., Česká Lípa</a:t>
            </a:r>
          </a:p>
          <a:p>
            <a:r>
              <a:rPr lang="cs-CZ" dirty="0"/>
              <a:t>Finsko - </a:t>
            </a:r>
            <a:r>
              <a:rPr lang="cs-CZ" dirty="0" err="1"/>
              <a:t>Järvikylän</a:t>
            </a:r>
            <a:r>
              <a:rPr lang="cs-CZ" dirty="0"/>
              <a:t> </a:t>
            </a:r>
            <a:r>
              <a:rPr lang="cs-CZ" dirty="0" err="1"/>
              <a:t>koulu</a:t>
            </a:r>
            <a:r>
              <a:rPr lang="cs-CZ" dirty="0"/>
              <a:t>, </a:t>
            </a:r>
            <a:r>
              <a:rPr lang="cs-CZ" dirty="0" err="1"/>
              <a:t>Nivala</a:t>
            </a:r>
            <a:endParaRPr lang="cs-CZ" dirty="0"/>
          </a:p>
          <a:p>
            <a:r>
              <a:rPr lang="cs-CZ" dirty="0" smtClean="0"/>
              <a:t>Polsko </a:t>
            </a:r>
            <a:r>
              <a:rPr lang="cs-CZ" dirty="0"/>
              <a:t>- </a:t>
            </a:r>
            <a:r>
              <a:rPr lang="pl-PL" dirty="0"/>
              <a:t>Szkola Podstawowa Nr 1 im. Mikolaja Kopernika, Lezajsk</a:t>
            </a:r>
            <a:endParaRPr lang="cs-CZ" dirty="0"/>
          </a:p>
          <a:p>
            <a:r>
              <a:rPr lang="cs-CZ" dirty="0" smtClean="0"/>
              <a:t>Španělsko </a:t>
            </a:r>
            <a:r>
              <a:rPr lang="cs-CZ" dirty="0"/>
              <a:t>(Baskicko) – </a:t>
            </a:r>
            <a:r>
              <a:rPr lang="cs-CZ" dirty="0" err="1"/>
              <a:t>Zubialdelhi</a:t>
            </a:r>
            <a:r>
              <a:rPr lang="cs-CZ" dirty="0"/>
              <a:t>, </a:t>
            </a:r>
            <a:r>
              <a:rPr lang="cs-CZ" dirty="0" err="1"/>
              <a:t>Zeberio</a:t>
            </a:r>
            <a:endParaRPr lang="cs-CZ" dirty="0"/>
          </a:p>
          <a:p>
            <a:r>
              <a:rPr lang="cs-CZ" dirty="0" smtClean="0"/>
              <a:t>Lotyšsko </a:t>
            </a:r>
            <a:r>
              <a:rPr lang="cs-CZ" dirty="0"/>
              <a:t>- </a:t>
            </a:r>
            <a:r>
              <a:rPr lang="cs-CZ" dirty="0" err="1"/>
              <a:t>Saldus</a:t>
            </a:r>
            <a:r>
              <a:rPr lang="cs-CZ" dirty="0"/>
              <a:t> </a:t>
            </a:r>
            <a:r>
              <a:rPr lang="cs-CZ" dirty="0" err="1" smtClean="0"/>
              <a:t>pamatskola</a:t>
            </a:r>
            <a:r>
              <a:rPr lang="cs-CZ" dirty="0" smtClean="0"/>
              <a:t>, </a:t>
            </a:r>
            <a:r>
              <a:rPr lang="cs-CZ" dirty="0" err="1" smtClean="0"/>
              <a:t>Saldus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896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10" y="111035"/>
            <a:ext cx="10018713" cy="1299754"/>
          </a:xfrm>
        </p:spPr>
        <p:txBody>
          <a:bodyPr/>
          <a:lstStyle/>
          <a:p>
            <a:r>
              <a:rPr lang="cs-CZ" dirty="0" smtClean="0"/>
              <a:t>Plán výjezdů a aktivit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250319"/>
              </p:ext>
            </p:extLst>
          </p:nvPr>
        </p:nvGraphicFramePr>
        <p:xfrm>
          <a:off x="1484310" y="1410789"/>
          <a:ext cx="10359348" cy="41986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89837">
                  <a:extLst>
                    <a:ext uri="{9D8B030D-6E8A-4147-A177-3AD203B41FA5}">
                      <a16:colId xmlns:a16="http://schemas.microsoft.com/office/drawing/2014/main" val="2426337456"/>
                    </a:ext>
                  </a:extLst>
                </a:gridCol>
                <a:gridCol w="3746150">
                  <a:extLst>
                    <a:ext uri="{9D8B030D-6E8A-4147-A177-3AD203B41FA5}">
                      <a16:colId xmlns:a16="http://schemas.microsoft.com/office/drawing/2014/main" val="1342895885"/>
                    </a:ext>
                  </a:extLst>
                </a:gridCol>
                <a:gridCol w="1672046">
                  <a:extLst>
                    <a:ext uri="{9D8B030D-6E8A-4147-A177-3AD203B41FA5}">
                      <a16:colId xmlns:a16="http://schemas.microsoft.com/office/drawing/2014/main" val="686390112"/>
                    </a:ext>
                  </a:extLst>
                </a:gridCol>
                <a:gridCol w="2351315">
                  <a:extLst>
                    <a:ext uri="{9D8B030D-6E8A-4147-A177-3AD203B41FA5}">
                      <a16:colId xmlns:a16="http://schemas.microsoft.com/office/drawing/2014/main" val="1123810555"/>
                    </a:ext>
                  </a:extLst>
                </a:gridCol>
              </a:tblGrid>
              <a:tr h="36922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Téma, aktivita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Setkání KDE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Setkání KDY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3254238"/>
                  </a:ext>
                </a:extLst>
              </a:tr>
              <a:tr h="369220"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Září-listopad 2016</a:t>
                      </a:r>
                      <a:endParaRPr lang="cs-CZ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Webové stránky</a:t>
                      </a:r>
                      <a:endParaRPr lang="cs-CZ" dirty="0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Česko</a:t>
                      </a:r>
                      <a:endParaRPr lang="cs-CZ" dirty="0"/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cs-CZ" dirty="0" smtClean="0"/>
                        <a:t>Listopad 2017 - 3 dny,</a:t>
                      </a:r>
                      <a:r>
                        <a:rPr lang="cs-CZ" baseline="0" dirty="0" smtClean="0"/>
                        <a:t> pouze učitelé</a:t>
                      </a:r>
                      <a:endParaRPr lang="cs-CZ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4918974"/>
                  </a:ext>
                </a:extLst>
              </a:tr>
              <a:tr h="36922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Logo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564651"/>
                  </a:ext>
                </a:extLst>
              </a:tr>
              <a:tr h="431580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Úvodní videa</a:t>
                      </a:r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324772"/>
                  </a:ext>
                </a:extLst>
              </a:tr>
              <a:tr h="444137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Listopad 2017 – únor 2018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Vaření (1.-3.</a:t>
                      </a:r>
                      <a:r>
                        <a:rPr lang="cs-CZ" baseline="0" dirty="0" smtClean="0"/>
                        <a:t> třída)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Lotyšsko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Únor 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4768275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Březen – květen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Keramika (4.-6. třída)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Květen 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192455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– říjen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Tvorba</a:t>
                      </a:r>
                      <a:r>
                        <a:rPr lang="cs-CZ" baseline="0" dirty="0" smtClean="0"/>
                        <a:t> z recyklovatelných materiálů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Baskicko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Říjen</a:t>
                      </a:r>
                      <a:r>
                        <a:rPr lang="cs-CZ" baseline="0" dirty="0" smtClean="0"/>
                        <a:t> 2018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8624437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Listopad 2018 – únor 2019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Technologie (4.-6. třída)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Finsko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Únor 2019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4527985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Březen – květen</a:t>
                      </a:r>
                      <a:r>
                        <a:rPr lang="cs-CZ" baseline="0" dirty="0" smtClean="0"/>
                        <a:t>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Nitě a nitě (1.-3. třída)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Česko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Květen</a:t>
                      </a:r>
                      <a:r>
                        <a:rPr lang="cs-CZ" baseline="0" dirty="0" smtClean="0"/>
                        <a:t> 2019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80397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2019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Erasmus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baseline="0" dirty="0" err="1" smtClean="0"/>
                        <a:t>Day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298953"/>
                  </a:ext>
                </a:extLst>
              </a:tr>
              <a:tr h="369220">
                <a:tc>
                  <a:txBody>
                    <a:bodyPr/>
                    <a:lstStyle/>
                    <a:p>
                      <a:r>
                        <a:rPr lang="cs-CZ" dirty="0" smtClean="0"/>
                        <a:t>Červen 2018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Kalendář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0120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9011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45271" y="119743"/>
            <a:ext cx="10018713" cy="1752599"/>
          </a:xfrm>
        </p:spPr>
        <p:txBody>
          <a:bodyPr/>
          <a:lstStyle/>
          <a:p>
            <a:r>
              <a:rPr lang="cs-CZ" dirty="0" smtClean="0"/>
              <a:t>Organizace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43326" y="1655717"/>
            <a:ext cx="4164697" cy="412677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39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5 tematických okruhů</a:t>
            </a:r>
          </a:p>
          <a:p>
            <a:r>
              <a:rPr lang="cs-CZ" dirty="0" smtClean="0"/>
              <a:t>1. Vaření</a:t>
            </a:r>
          </a:p>
          <a:p>
            <a:r>
              <a:rPr lang="cs-CZ" dirty="0" smtClean="0"/>
              <a:t>2. Keramika</a:t>
            </a:r>
          </a:p>
          <a:p>
            <a:r>
              <a:rPr lang="cs-CZ" dirty="0" smtClean="0"/>
              <a:t>3. Recyklovatelné materiály</a:t>
            </a:r>
          </a:p>
          <a:p>
            <a:r>
              <a:rPr lang="cs-CZ" dirty="0" smtClean="0"/>
              <a:t>4. Technologie</a:t>
            </a:r>
          </a:p>
          <a:p>
            <a:r>
              <a:rPr lang="cs-CZ" dirty="0" smtClean="0"/>
              <a:t>5. Nitě a nitě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dirty="0" smtClean="0"/>
              <a:t>Každý okruh je zakončen setkáním v jedné z partnerských škol.</a:t>
            </a:r>
            <a:endParaRPr lang="cs-CZ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000206" y="1193618"/>
            <a:ext cx="5865723" cy="50509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/>
              <a:buNone/>
            </a:pPr>
            <a:r>
              <a:rPr lang="cs-CZ" sz="39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Úkoly v každém okruhu</a:t>
            </a:r>
          </a:p>
          <a:p>
            <a:r>
              <a:rPr lang="cs-CZ" dirty="0" smtClean="0"/>
              <a:t>Učitelé</a:t>
            </a:r>
          </a:p>
          <a:p>
            <a:pPr lvl="1"/>
            <a:r>
              <a:rPr lang="cs-CZ" dirty="0" smtClean="0"/>
              <a:t>Vypracují aktivity metodou CLIL pro dané téma</a:t>
            </a:r>
          </a:p>
          <a:p>
            <a:pPr lvl="1"/>
            <a:r>
              <a:rPr lang="cs-CZ" dirty="0" smtClean="0"/>
              <a:t>Budou sdílet své přípravy s ostatními učiteli</a:t>
            </a:r>
          </a:p>
          <a:p>
            <a:pPr lvl="1"/>
            <a:r>
              <a:rPr lang="cs-CZ" dirty="0" smtClean="0"/>
              <a:t>Vyzkouší přípravy ostatních učitelů</a:t>
            </a:r>
          </a:p>
          <a:p>
            <a:r>
              <a:rPr lang="cs-CZ" dirty="0" smtClean="0"/>
              <a:t>Žáci</a:t>
            </a:r>
          </a:p>
          <a:p>
            <a:pPr lvl="1"/>
            <a:r>
              <a:rPr lang="cs-CZ" dirty="0" smtClean="0"/>
              <a:t>Zúčastní se hodin metodou CLIL</a:t>
            </a:r>
          </a:p>
          <a:p>
            <a:pPr lvl="1"/>
            <a:r>
              <a:rPr lang="cs-CZ" dirty="0" smtClean="0"/>
              <a:t>Video konference – on-line hodina</a:t>
            </a:r>
          </a:p>
          <a:p>
            <a:pPr lvl="1"/>
            <a:r>
              <a:rPr lang="cs-CZ" dirty="0" smtClean="0"/>
              <a:t>Návštěva podniku</a:t>
            </a:r>
          </a:p>
        </p:txBody>
      </p:sp>
    </p:spTree>
    <p:extLst>
      <p:ext uri="{BB962C8B-B14F-4D97-AF65-F5344CB8AC3E}">
        <p14:creationId xmlns:p14="http://schemas.microsoft.com/office/powerpoint/2010/main" val="2004395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588814" y="0"/>
            <a:ext cx="10018713" cy="957943"/>
          </a:xfrm>
        </p:spPr>
        <p:txBody>
          <a:bodyPr/>
          <a:lstStyle/>
          <a:p>
            <a:r>
              <a:rPr lang="cs-CZ" dirty="0" smtClean="0"/>
              <a:t>Aktivity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431177" y="1169125"/>
            <a:ext cx="8402772" cy="551905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 webové stránky pro projekt</a:t>
            </a:r>
          </a:p>
          <a:p>
            <a:r>
              <a:rPr lang="cs-CZ" dirty="0" smtClean="0"/>
              <a:t> logo projektu</a:t>
            </a:r>
          </a:p>
          <a:p>
            <a:r>
              <a:rPr lang="cs-CZ" dirty="0" smtClean="0"/>
              <a:t>videa, které představí naší zemi, město a školu</a:t>
            </a:r>
          </a:p>
          <a:p>
            <a:r>
              <a:rPr lang="cs-CZ" dirty="0" smtClean="0"/>
              <a:t>databáze materiálů pro metodu CLIL</a:t>
            </a:r>
          </a:p>
          <a:p>
            <a:pPr lvl="1"/>
            <a:r>
              <a:rPr lang="cs-CZ" dirty="0" smtClean="0"/>
              <a:t>5 okruhů</a:t>
            </a:r>
          </a:p>
          <a:p>
            <a:pPr lvl="1"/>
            <a:r>
              <a:rPr lang="cs-CZ" dirty="0" smtClean="0"/>
              <a:t>Vytvoření materiálů a vyzkoušení ostatních</a:t>
            </a:r>
          </a:p>
          <a:p>
            <a:r>
              <a:rPr lang="cs-CZ" dirty="0" smtClean="0"/>
              <a:t>Videokonference se žáky  ostatních škol – on-line hodina</a:t>
            </a:r>
          </a:p>
          <a:p>
            <a:r>
              <a:rPr lang="cs-CZ" dirty="0" smtClean="0"/>
              <a:t>Vánoční workshop</a:t>
            </a:r>
          </a:p>
          <a:p>
            <a:r>
              <a:rPr lang="cs-CZ" dirty="0" smtClean="0"/>
              <a:t>Využití téma v praxi</a:t>
            </a:r>
          </a:p>
          <a:p>
            <a:r>
              <a:rPr lang="cs-CZ" dirty="0" smtClean="0"/>
              <a:t>Kulturní workshopy pro žáky z ostatních zemí</a:t>
            </a:r>
          </a:p>
          <a:p>
            <a:r>
              <a:rPr lang="cs-CZ" dirty="0" smtClean="0"/>
              <a:t>Sdílení metodických poznatků s ostatními učiteli</a:t>
            </a:r>
          </a:p>
          <a:p>
            <a:r>
              <a:rPr lang="cs-CZ" dirty="0" smtClean="0"/>
              <a:t>Erasmus </a:t>
            </a:r>
            <a:r>
              <a:rPr lang="cs-CZ" dirty="0" err="1" smtClean="0"/>
              <a:t>Day</a:t>
            </a:r>
            <a:endParaRPr lang="cs-CZ" dirty="0" smtClean="0"/>
          </a:p>
          <a:p>
            <a:r>
              <a:rPr lang="cs-CZ" dirty="0" smtClean="0"/>
              <a:t>Kalendář 2020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471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0"/>
            <a:ext cx="10018713" cy="1140823"/>
          </a:xfrm>
        </p:spPr>
        <p:txBody>
          <a:bodyPr/>
          <a:lstStyle/>
          <a:p>
            <a:r>
              <a:rPr lang="cs-CZ" dirty="0" smtClean="0"/>
              <a:t>Výjezdy do zahraničí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614940" y="870858"/>
            <a:ext cx="4533312" cy="5155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Žáci</a:t>
            </a:r>
          </a:p>
          <a:p>
            <a:r>
              <a:rPr lang="cs-CZ" dirty="0" smtClean="0"/>
              <a:t>3-4 žáků na každé setkání</a:t>
            </a:r>
          </a:p>
          <a:p>
            <a:r>
              <a:rPr lang="cs-CZ" dirty="0" smtClean="0"/>
              <a:t>Budou ubytováni v rodinách</a:t>
            </a:r>
          </a:p>
          <a:p>
            <a:r>
              <a:rPr lang="cs-CZ" dirty="0" smtClean="0"/>
              <a:t>Zúčastní se hodin metodou CLIL v dané zemi</a:t>
            </a:r>
          </a:p>
          <a:p>
            <a:r>
              <a:rPr lang="cs-CZ" dirty="0" smtClean="0"/>
              <a:t>Zúčastní se kulturních workshopů</a:t>
            </a:r>
          </a:p>
          <a:p>
            <a:r>
              <a:rPr lang="cs-CZ" dirty="0" smtClean="0"/>
              <a:t>Napíší článek </a:t>
            </a:r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>
          <a:xfrm>
            <a:off x="6653348" y="1576254"/>
            <a:ext cx="4959532" cy="4824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Učitelé</a:t>
            </a:r>
          </a:p>
          <a:p>
            <a:r>
              <a:rPr lang="cs-CZ" dirty="0" smtClean="0"/>
              <a:t>Budou ubytováni v hotelu</a:t>
            </a:r>
          </a:p>
          <a:p>
            <a:r>
              <a:rPr lang="cs-CZ" dirty="0" smtClean="0"/>
              <a:t>Připraví prezentace o svých zkušenostech s metodou CLIL</a:t>
            </a:r>
          </a:p>
          <a:p>
            <a:r>
              <a:rPr lang="cs-CZ" dirty="0" smtClean="0"/>
              <a:t>Navštíví hodiny v dané škole </a:t>
            </a:r>
          </a:p>
          <a:p>
            <a:r>
              <a:rPr lang="cs-CZ" dirty="0" smtClean="0"/>
              <a:t>Připraví si hodinu metodou CLIL</a:t>
            </a:r>
          </a:p>
          <a:p>
            <a:r>
              <a:rPr lang="cs-CZ" dirty="0" smtClean="0"/>
              <a:t>Zhodnotí kroky v projektu</a:t>
            </a:r>
          </a:p>
          <a:p>
            <a:r>
              <a:rPr lang="cs-CZ" dirty="0" smtClean="0"/>
              <a:t>Naplánují další průběh projektu</a:t>
            </a:r>
          </a:p>
          <a:p>
            <a:r>
              <a:rPr lang="cs-CZ" dirty="0" smtClean="0"/>
              <a:t>Napíší (spolu s žáky) článek o setkání na zahraniční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602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84309" y="67491"/>
            <a:ext cx="10018713" cy="1395549"/>
          </a:xfrm>
        </p:spPr>
        <p:txBody>
          <a:bodyPr/>
          <a:lstStyle/>
          <a:p>
            <a:r>
              <a:rPr lang="cs-CZ" dirty="0" smtClean="0"/>
              <a:t>Setkání na Klíči</a:t>
            </a:r>
            <a:br>
              <a:rPr lang="cs-CZ" dirty="0" smtClean="0"/>
            </a:br>
            <a:r>
              <a:rPr lang="cs-CZ" dirty="0" smtClean="0"/>
              <a:t>- květen 2019 -</a:t>
            </a:r>
            <a:endParaRPr lang="cs-CZ" dirty="0"/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1684606" y="905692"/>
            <a:ext cx="4533312" cy="51554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Zahraniční žáci</a:t>
            </a:r>
          </a:p>
          <a:p>
            <a:r>
              <a:rPr lang="cs-CZ" dirty="0" smtClean="0"/>
              <a:t>Budou ubytováni v rodinách našich žáků (cca 20 dětí)</a:t>
            </a:r>
          </a:p>
          <a:p>
            <a:r>
              <a:rPr lang="cs-CZ" dirty="0" smtClean="0"/>
              <a:t>Zúčastní se hodin metodou CLIL</a:t>
            </a:r>
          </a:p>
          <a:p>
            <a:r>
              <a:rPr lang="cs-CZ" dirty="0" smtClean="0"/>
              <a:t>Zúčastní se kulturních workshopů</a:t>
            </a:r>
          </a:p>
          <a:p>
            <a:r>
              <a:rPr lang="cs-CZ" dirty="0" smtClean="0"/>
              <a:t>Naši žáci: připraví jazykové video</a:t>
            </a: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6653348" y="1576254"/>
            <a:ext cx="4959532" cy="48245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u="sng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Naši učitelé</a:t>
            </a:r>
          </a:p>
          <a:p>
            <a:r>
              <a:rPr lang="cs-CZ" dirty="0" smtClean="0"/>
              <a:t>Připraví prezentace o svých zkušenostech s metodou CLIL</a:t>
            </a:r>
          </a:p>
          <a:p>
            <a:r>
              <a:rPr lang="cs-CZ" dirty="0" smtClean="0"/>
              <a:t>Připraví si hodiny metodou CLIL</a:t>
            </a:r>
          </a:p>
          <a:p>
            <a:r>
              <a:rPr lang="cs-CZ" dirty="0" smtClean="0"/>
              <a:t>Připraví se na náslechy ve svých hodinách</a:t>
            </a:r>
          </a:p>
          <a:p>
            <a:r>
              <a:rPr lang="cs-CZ" dirty="0" smtClean="0"/>
              <a:t>Připraví kulturní workshopy</a:t>
            </a:r>
          </a:p>
          <a:p>
            <a:r>
              <a:rPr lang="cs-CZ" dirty="0" smtClean="0"/>
              <a:t>Napíší (spolu s žáky) článek o setkání na naší škole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0214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Mascot</a:t>
            </a:r>
            <a:r>
              <a:rPr lang="cs-CZ" dirty="0" smtClean="0"/>
              <a:t> </a:t>
            </a:r>
            <a:r>
              <a:rPr lang="cs-CZ" dirty="0" err="1" smtClean="0"/>
              <a:t>travelling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43795" y="2127068"/>
            <a:ext cx="8359229" cy="3124201"/>
          </a:xfrm>
        </p:spPr>
        <p:txBody>
          <a:bodyPr>
            <a:normAutofit/>
          </a:bodyPr>
          <a:lstStyle/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3402649" y="1804036"/>
            <a:ext cx="5982419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cs-CZ" sz="239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solidFill>
                  <a:schemeClr val="tx1">
                    <a:lumMod val="65000"/>
                    <a:lumOff val="35000"/>
                  </a:schemeClr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2. A</a:t>
            </a:r>
            <a:endParaRPr lang="cs-CZ" sz="23900" b="1" cap="none" spc="0" dirty="0">
              <a:ln w="12700">
                <a:solidFill>
                  <a:schemeClr val="accent1"/>
                </a:solidFill>
                <a:prstDash val="solid"/>
              </a:ln>
              <a:solidFill>
                <a:schemeClr val="tx1">
                  <a:lumMod val="65000"/>
                  <a:lumOff val="35000"/>
                </a:schemeClr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17789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axa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TM03457496[[fn=Paralaxa]]</Template>
  <TotalTime>388</TotalTime>
  <Words>457</Words>
  <Application>Microsoft Office PowerPoint</Application>
  <PresentationFormat>Širokoúhlá obrazovka</PresentationFormat>
  <Paragraphs>106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1" baseType="lpstr">
      <vt:lpstr>Arial</vt:lpstr>
      <vt:lpstr>Corbel</vt:lpstr>
      <vt:lpstr>Paralaxa</vt:lpstr>
      <vt:lpstr>C.L.I.L  - Creativity, Learning, Inspiration and Language</vt:lpstr>
      <vt:lpstr>Partnerské školy</vt:lpstr>
      <vt:lpstr>Plán výjezdů a aktivit</vt:lpstr>
      <vt:lpstr>Organizace projektu</vt:lpstr>
      <vt:lpstr>Aktivity projektu</vt:lpstr>
      <vt:lpstr>Výjezdy do zahraničí</vt:lpstr>
      <vt:lpstr>Setkání na Klíči - květen 2019 -</vt:lpstr>
      <vt:lpstr>Mascot travelling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Let’s take a CLIL l.e.a.p. (Limitless Employment Abroad Possibilities)</dc:title>
  <dc:creator>Petra Plíhalová</dc:creator>
  <cp:lastModifiedBy>Petra Plíhalová</cp:lastModifiedBy>
  <cp:revision>34</cp:revision>
  <dcterms:created xsi:type="dcterms:W3CDTF">2016-08-13T09:07:45Z</dcterms:created>
  <dcterms:modified xsi:type="dcterms:W3CDTF">2017-10-09T15:26:44Z</dcterms:modified>
</cp:coreProperties>
</file>