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1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3165" y="313322"/>
            <a:ext cx="9195251" cy="2037807"/>
          </a:xfrm>
        </p:spPr>
        <p:txBody>
          <a:bodyPr>
            <a:normAutofit/>
          </a:bodyPr>
          <a:lstStyle/>
          <a:p>
            <a:r>
              <a:rPr lang="cs-CZ" sz="6600" dirty="0" err="1"/>
              <a:t>Let’s</a:t>
            </a:r>
            <a:r>
              <a:rPr lang="cs-CZ" sz="6600" dirty="0"/>
              <a:t> </a:t>
            </a:r>
            <a:r>
              <a:rPr lang="cs-CZ" sz="6600" dirty="0" err="1"/>
              <a:t>take</a:t>
            </a:r>
            <a:r>
              <a:rPr lang="cs-CZ" sz="6600" dirty="0"/>
              <a:t> a CLIL </a:t>
            </a:r>
            <a:r>
              <a:rPr lang="cs-CZ" sz="6600" dirty="0" err="1"/>
              <a:t>l.e.a.p</a:t>
            </a:r>
            <a:r>
              <a:rPr lang="cs-CZ" sz="6600" dirty="0"/>
              <a:t>. </a:t>
            </a:r>
            <a:r>
              <a:rPr lang="cs-CZ" sz="3600" dirty="0"/>
              <a:t>(</a:t>
            </a:r>
            <a:r>
              <a:rPr lang="cs-CZ" sz="3600" dirty="0" err="1"/>
              <a:t>Limitless</a:t>
            </a:r>
            <a:r>
              <a:rPr lang="cs-CZ" sz="3600" dirty="0"/>
              <a:t> </a:t>
            </a:r>
            <a:r>
              <a:rPr lang="cs-CZ" sz="3600" dirty="0" err="1"/>
              <a:t>Employment</a:t>
            </a:r>
            <a:r>
              <a:rPr lang="cs-CZ" sz="3600" dirty="0"/>
              <a:t> </a:t>
            </a:r>
            <a:r>
              <a:rPr lang="cs-CZ" sz="3600" dirty="0" err="1"/>
              <a:t>Abroad</a:t>
            </a:r>
            <a:r>
              <a:rPr lang="cs-CZ" sz="3600" dirty="0"/>
              <a:t> </a:t>
            </a:r>
            <a:r>
              <a:rPr lang="cs-CZ" sz="3600" dirty="0" err="1"/>
              <a:t>Possibilities</a:t>
            </a:r>
            <a:r>
              <a:rPr lang="cs-CZ" sz="3600" dirty="0" smtClean="0"/>
              <a:t>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57492" y="3400353"/>
            <a:ext cx="3325673" cy="619276"/>
          </a:xfrm>
        </p:spPr>
        <p:txBody>
          <a:bodyPr/>
          <a:lstStyle/>
          <a:p>
            <a:r>
              <a:rPr lang="cs-CZ" dirty="0" smtClean="0"/>
              <a:t>1. září 2016 – 31. srpna 2018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70766" y="6488668"/>
            <a:ext cx="5094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Financováno z programu Evropské unie Erasmus+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325" y="5335455"/>
            <a:ext cx="4792840" cy="1038225"/>
          </a:xfrm>
          <a:prstGeom prst="rect">
            <a:avLst/>
          </a:prstGeom>
        </p:spPr>
      </p:pic>
      <p:pic>
        <p:nvPicPr>
          <p:cNvPr id="1026" name="Picture 2" descr="{FUNC getTitle() FUNC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174" y="3864814"/>
            <a:ext cx="1980364" cy="127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898529" y="2691075"/>
            <a:ext cx="6559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Partnerské země: Česko, Maďarsko, Španělsko, Portugalsko, Řecko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69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Mascot</a:t>
            </a:r>
            <a:r>
              <a:rPr lang="cs-CZ" dirty="0" smtClean="0"/>
              <a:t> </a:t>
            </a:r>
            <a:r>
              <a:rPr lang="cs-CZ" dirty="0" err="1" smtClean="0"/>
              <a:t>travelling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3795" y="2127068"/>
            <a:ext cx="8359229" cy="312420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Česko + Španělsko + Maďarsko</a:t>
            </a:r>
          </a:p>
          <a:p>
            <a:pPr lvl="1"/>
            <a:r>
              <a:rPr lang="cs-CZ" sz="2400" dirty="0" smtClean="0"/>
              <a:t>Třídy na 1. stupni</a:t>
            </a:r>
          </a:p>
          <a:p>
            <a:pPr lvl="1"/>
            <a:r>
              <a:rPr lang="cs-CZ" sz="2400" dirty="0" smtClean="0"/>
              <a:t>Budeme jednat o další školy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20389" y="156754"/>
            <a:ext cx="260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… navíc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089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projektu na naší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Koordinátoři: Petra Plíhalová, Robert Mulár</a:t>
            </a:r>
          </a:p>
          <a:p>
            <a:r>
              <a:rPr lang="cs-CZ" dirty="0" smtClean="0"/>
              <a:t>Pravidelná setkání s učiteli (především s těmi, kterých se zrovna bude týkat dané téma a výjezd do zahraničí)</a:t>
            </a:r>
          </a:p>
          <a:p>
            <a:r>
              <a:rPr lang="cs-CZ" dirty="0" smtClean="0"/>
              <a:t>Erasmus Club – setkávání s žáky a práce na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63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801189"/>
          </a:xfrm>
        </p:spPr>
        <p:txBody>
          <a:bodyPr/>
          <a:lstStyle/>
          <a:p>
            <a:r>
              <a:rPr lang="cs-CZ" dirty="0" smtClean="0"/>
              <a:t>Partnerské školy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217" y="2753559"/>
            <a:ext cx="7296783" cy="4104441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489856"/>
            <a:ext cx="10018713" cy="3124201"/>
          </a:xfrm>
        </p:spPr>
        <p:txBody>
          <a:bodyPr/>
          <a:lstStyle/>
          <a:p>
            <a:r>
              <a:rPr lang="cs-CZ" dirty="0" smtClean="0"/>
              <a:t>Česko – Základní škola a Mateřská škola Klíč s.r.o., Česká Lípa</a:t>
            </a:r>
          </a:p>
          <a:p>
            <a:r>
              <a:rPr lang="cs-CZ" dirty="0" smtClean="0"/>
              <a:t>Španělsko - </a:t>
            </a:r>
            <a:r>
              <a:rPr lang="en-GB" dirty="0" err="1"/>
              <a:t>Cooperativa</a:t>
            </a:r>
            <a:r>
              <a:rPr lang="en-GB" dirty="0"/>
              <a:t> de </a:t>
            </a:r>
            <a:r>
              <a:rPr lang="en-GB" dirty="0" err="1"/>
              <a:t>enseñanza</a:t>
            </a:r>
            <a:r>
              <a:rPr lang="en-GB" dirty="0"/>
              <a:t> </a:t>
            </a:r>
            <a:r>
              <a:rPr lang="en-GB" dirty="0" err="1" smtClean="0"/>
              <a:t>Narval</a:t>
            </a:r>
            <a:r>
              <a:rPr lang="cs-CZ" dirty="0" smtClean="0"/>
              <a:t>, </a:t>
            </a:r>
            <a:r>
              <a:rPr lang="cs-CZ" dirty="0" err="1" smtClean="0"/>
              <a:t>Cartagena</a:t>
            </a:r>
            <a:endParaRPr lang="cs-CZ" dirty="0" smtClean="0"/>
          </a:p>
          <a:p>
            <a:r>
              <a:rPr lang="cs-CZ" dirty="0" smtClean="0"/>
              <a:t>Portugalsko - </a:t>
            </a:r>
            <a:r>
              <a:rPr lang="es-ES" dirty="0"/>
              <a:t>Escola Secundária/3 Camilo Castelo </a:t>
            </a:r>
            <a:r>
              <a:rPr lang="es-ES" dirty="0" smtClean="0"/>
              <a:t>Branco</a:t>
            </a:r>
            <a:r>
              <a:rPr lang="cs-CZ" dirty="0" smtClean="0"/>
              <a:t>, Vila Real</a:t>
            </a:r>
          </a:p>
          <a:p>
            <a:r>
              <a:rPr lang="cs-CZ" dirty="0" smtClean="0"/>
              <a:t>Maďarsko - </a:t>
            </a:r>
            <a:r>
              <a:rPr lang="en-GB" dirty="0"/>
              <a:t>II. </a:t>
            </a:r>
            <a:r>
              <a:rPr lang="en-GB" dirty="0" err="1"/>
              <a:t>Rákóczi</a:t>
            </a:r>
            <a:r>
              <a:rPr lang="en-GB" dirty="0"/>
              <a:t> </a:t>
            </a:r>
            <a:r>
              <a:rPr lang="en-GB" dirty="0" err="1"/>
              <a:t>F.Két</a:t>
            </a:r>
            <a:r>
              <a:rPr lang="en-GB" dirty="0"/>
              <a:t> </a:t>
            </a:r>
            <a:r>
              <a:rPr lang="en-GB" dirty="0" err="1"/>
              <a:t>Tan.Ny</a:t>
            </a:r>
            <a:r>
              <a:rPr lang="en-GB" dirty="0"/>
              <a:t>. Bapt. </a:t>
            </a:r>
            <a:r>
              <a:rPr lang="en-GB" dirty="0" err="1"/>
              <a:t>Ált.Isk</a:t>
            </a:r>
            <a:r>
              <a:rPr lang="en-GB" dirty="0"/>
              <a:t>. </a:t>
            </a:r>
            <a:r>
              <a:rPr lang="en-GB" dirty="0" err="1"/>
              <a:t>és</a:t>
            </a:r>
            <a:r>
              <a:rPr lang="en-GB" dirty="0"/>
              <a:t> </a:t>
            </a:r>
            <a:r>
              <a:rPr lang="en-GB" dirty="0" err="1"/>
              <a:t>A.Muv.Isk</a:t>
            </a:r>
            <a:r>
              <a:rPr lang="en-GB" dirty="0" smtClean="0"/>
              <a:t>.</a:t>
            </a:r>
            <a:r>
              <a:rPr lang="cs-CZ" dirty="0" smtClean="0"/>
              <a:t>, </a:t>
            </a:r>
            <a:r>
              <a:rPr lang="cs-CZ" dirty="0" err="1" smtClean="0"/>
              <a:t>Téglás</a:t>
            </a:r>
            <a:endParaRPr lang="cs-CZ" dirty="0" smtClean="0"/>
          </a:p>
          <a:p>
            <a:r>
              <a:rPr lang="cs-CZ" dirty="0" smtClean="0"/>
              <a:t>Řecko - </a:t>
            </a:r>
            <a:r>
              <a:rPr lang="en-GB" dirty="0"/>
              <a:t>4th Gymnasium </a:t>
            </a:r>
            <a:r>
              <a:rPr lang="en-GB" dirty="0" smtClean="0"/>
              <a:t>Volos</a:t>
            </a:r>
            <a:r>
              <a:rPr lang="cs-CZ" dirty="0" smtClean="0"/>
              <a:t>, </a:t>
            </a:r>
            <a:r>
              <a:rPr lang="cs-CZ" dirty="0" err="1" smtClean="0"/>
              <a:t>Volos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17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cs-CZ" sz="7200" dirty="0" err="1"/>
              <a:t>Let’s</a:t>
            </a:r>
            <a:r>
              <a:rPr lang="cs-CZ" sz="7200" dirty="0"/>
              <a:t> </a:t>
            </a:r>
            <a:r>
              <a:rPr lang="cs-CZ" sz="7200" dirty="0" err="1"/>
              <a:t>take</a:t>
            </a:r>
            <a:r>
              <a:rPr lang="cs-CZ" sz="7200" dirty="0"/>
              <a:t> a CLIL </a:t>
            </a:r>
            <a:r>
              <a:rPr lang="cs-CZ" sz="7200" dirty="0" err="1"/>
              <a:t>l.e.a.p</a:t>
            </a:r>
            <a:r>
              <a:rPr lang="cs-CZ" sz="7200" dirty="0"/>
              <a:t>. </a:t>
            </a:r>
            <a:r>
              <a:rPr lang="cs-CZ" dirty="0"/>
              <a:t>(</a:t>
            </a:r>
            <a:r>
              <a:rPr lang="cs-CZ" dirty="0" err="1"/>
              <a:t>Limitless</a:t>
            </a:r>
            <a:r>
              <a:rPr lang="cs-CZ" dirty="0"/>
              <a:t> </a:t>
            </a:r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Abroad</a:t>
            </a:r>
            <a:r>
              <a:rPr lang="cs-CZ" dirty="0"/>
              <a:t> </a:t>
            </a:r>
            <a:r>
              <a:rPr lang="cs-CZ" dirty="0" err="1"/>
              <a:t>Possibilities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07474"/>
            <a:ext cx="10376764" cy="447620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CLIL - I</a:t>
            </a:r>
            <a:r>
              <a:rPr lang="cs-CZ" b="1" dirty="0" smtClean="0"/>
              <a:t>ntegrovaná </a:t>
            </a:r>
            <a:r>
              <a:rPr lang="cs-CZ" b="1" dirty="0"/>
              <a:t>výuka předmětu a cizího jazyka (</a:t>
            </a:r>
            <a:r>
              <a:rPr lang="cs-CZ" b="1" dirty="0" smtClean="0"/>
              <a:t>CLIL = </a:t>
            </a:r>
            <a:r>
              <a:rPr lang="cs-CZ" b="1" dirty="0" err="1" smtClean="0"/>
              <a:t>Content</a:t>
            </a:r>
            <a:r>
              <a:rPr lang="cs-CZ" b="1" dirty="0" smtClean="0"/>
              <a:t> and </a:t>
            </a:r>
            <a:r>
              <a:rPr lang="cs-CZ" b="1" dirty="0" err="1" smtClean="0"/>
              <a:t>Language</a:t>
            </a:r>
            <a:r>
              <a:rPr lang="cs-CZ" b="1" dirty="0" smtClean="0"/>
              <a:t>  </a:t>
            </a:r>
            <a:r>
              <a:rPr lang="cs-CZ" b="1" dirty="0" err="1" smtClean="0"/>
              <a:t>Integrated</a:t>
            </a:r>
            <a:r>
              <a:rPr lang="cs-CZ" b="1" dirty="0" smtClean="0"/>
              <a:t> </a:t>
            </a:r>
            <a:r>
              <a:rPr lang="cs-CZ" b="1" dirty="0" err="1" smtClean="0"/>
              <a:t>Learning</a:t>
            </a:r>
            <a:r>
              <a:rPr lang="cs-CZ" b="1" dirty="0" smtClean="0"/>
              <a:t>)</a:t>
            </a:r>
            <a:r>
              <a:rPr lang="cs-CZ" dirty="0"/>
              <a:t> představuje výuku školního předmětu prostřednictvím jiného jazyka, než který se k tomu běžně používá. </a:t>
            </a:r>
            <a:r>
              <a:rPr lang="cs-CZ" dirty="0" smtClean="0"/>
              <a:t>Metoda </a:t>
            </a:r>
            <a:r>
              <a:rPr lang="cs-CZ" dirty="0"/>
              <a:t>CLIL se používá ve všech oblastech vzdělávání </a:t>
            </a:r>
            <a:r>
              <a:rPr lang="cs-CZ" dirty="0" smtClean="0"/>
              <a:t>a </a:t>
            </a:r>
            <a:r>
              <a:rPr lang="cs-CZ" dirty="0"/>
              <a:t>osvědčila se jako efektivní způsob výuky. Její úspěšnost za posledních 10 let vzrostla a roste i </a:t>
            </a:r>
            <a:r>
              <a:rPr lang="cs-CZ" dirty="0" smtClean="0"/>
              <a:t>nadále. Nejdůležitější </a:t>
            </a:r>
            <a:r>
              <a:rPr lang="cs-CZ" dirty="0"/>
              <a:t>je, že si student osvojuje nové znalosti v „nejazykovém“ předmětu a přitom přichází do styku s cizím jazykem, používá ho a učí se ho. Používaná metodika a přístupy se často vztahují k vyučovacímu předmětu, přičemž pro výukovou činnost je stěžejní obsah.</a:t>
            </a:r>
          </a:p>
          <a:p>
            <a:r>
              <a:rPr lang="cs-CZ" dirty="0"/>
              <a:t> </a:t>
            </a:r>
            <a:r>
              <a:rPr lang="cs-CZ" dirty="0" smtClean="0"/>
              <a:t>Přednosti </a:t>
            </a:r>
            <a:r>
              <a:rPr lang="cs-CZ" dirty="0"/>
              <a:t>metody CLIL:</a:t>
            </a:r>
          </a:p>
          <a:p>
            <a:pPr lvl="1"/>
            <a:r>
              <a:rPr lang="cs-CZ" dirty="0" smtClean="0"/>
              <a:t>rozvíjí mezikulturní komunikační dovednosti</a:t>
            </a:r>
          </a:p>
          <a:p>
            <a:pPr lvl="1"/>
            <a:r>
              <a:rPr lang="cs-CZ" dirty="0" smtClean="0"/>
              <a:t>zlepšuje </a:t>
            </a:r>
            <a:r>
              <a:rPr lang="cs-CZ" dirty="0"/>
              <a:t>jazykové znalosti a ústní komunikační schopnosti</a:t>
            </a:r>
          </a:p>
          <a:p>
            <a:pPr lvl="1"/>
            <a:r>
              <a:rPr lang="cs-CZ" dirty="0"/>
              <a:t>rozvíjí mnohojazyčné zájmy a postoje</a:t>
            </a:r>
          </a:p>
          <a:p>
            <a:pPr lvl="1"/>
            <a:r>
              <a:rPr lang="cs-CZ" dirty="0"/>
              <a:t>nabízí možnost studia předmětu z různých úhlů pohledu</a:t>
            </a:r>
          </a:p>
          <a:p>
            <a:pPr lvl="1"/>
            <a:r>
              <a:rPr lang="cs-CZ" dirty="0"/>
              <a:t>umožňuje studentům větší kontakt s cílovým jazykem</a:t>
            </a:r>
          </a:p>
          <a:p>
            <a:pPr lvl="1"/>
            <a:r>
              <a:rPr lang="cs-CZ" dirty="0" smtClean="0"/>
              <a:t>ostatní </a:t>
            </a:r>
            <a:r>
              <a:rPr lang="cs-CZ" dirty="0"/>
              <a:t>předměty spíše doplňuje, nekonkuruje jim</a:t>
            </a:r>
          </a:p>
          <a:p>
            <a:pPr lvl="1"/>
            <a:r>
              <a:rPr lang="cs-CZ" dirty="0" smtClean="0"/>
              <a:t>zvyšuje </a:t>
            </a:r>
            <a:r>
              <a:rPr lang="cs-CZ" dirty="0"/>
              <a:t>motivaci a sebedůvěru studentů jak v jazyce, tak ve vyučovaném předmětu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534400" y="4014651"/>
            <a:ext cx="3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rozvíjí mezikulturní poznání a </a:t>
            </a:r>
            <a:r>
              <a:rPr lang="cs-CZ" dirty="0" smtClean="0"/>
              <a:t>porozumění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sdílení zájmů, poznatků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ožnost studia nebo zaměstnání v zahraničí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6836229" y="4511040"/>
            <a:ext cx="1611086" cy="661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43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7523" y="0"/>
            <a:ext cx="10018713" cy="836023"/>
          </a:xfrm>
        </p:spPr>
        <p:txBody>
          <a:bodyPr/>
          <a:lstStyle/>
          <a:p>
            <a:r>
              <a:rPr lang="cs-CZ" dirty="0" smtClean="0"/>
              <a:t>Cíle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56409" y="1062446"/>
            <a:ext cx="6857214" cy="60219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Pro žáky a učitele</a:t>
            </a:r>
          </a:p>
          <a:p>
            <a:r>
              <a:rPr lang="cs-CZ" dirty="0" smtClean="0"/>
              <a:t>Zlepšit si angličtinu</a:t>
            </a:r>
          </a:p>
          <a:p>
            <a:r>
              <a:rPr lang="cs-CZ" dirty="0" smtClean="0"/>
              <a:t>Seznámit s dalšími jazyky</a:t>
            </a:r>
          </a:p>
          <a:p>
            <a:r>
              <a:rPr lang="cs-CZ" dirty="0" smtClean="0"/>
              <a:t>Objevit nové způsoby učení </a:t>
            </a:r>
          </a:p>
          <a:p>
            <a:r>
              <a:rPr lang="cs-CZ" dirty="0" smtClean="0"/>
              <a:t>Poznat jiné kultury, tradice</a:t>
            </a:r>
          </a:p>
          <a:p>
            <a:r>
              <a:rPr lang="cs-CZ" dirty="0" smtClean="0"/>
              <a:t>Porozumět odlišnostem v kulturách</a:t>
            </a:r>
          </a:p>
          <a:p>
            <a:r>
              <a:rPr lang="cs-CZ" dirty="0" smtClean="0"/>
              <a:t>Porovnat se se svojí generací v zahraničí</a:t>
            </a:r>
          </a:p>
          <a:p>
            <a:r>
              <a:rPr lang="cs-CZ" dirty="0" smtClean="0"/>
              <a:t>Ocenit svoji kulturu a dědictví</a:t>
            </a:r>
          </a:p>
          <a:p>
            <a:r>
              <a:rPr lang="cs-CZ" dirty="0" smtClean="0"/>
              <a:t>Zlepšit si PC dovednosti</a:t>
            </a:r>
          </a:p>
          <a:p>
            <a:r>
              <a:rPr lang="cs-CZ" dirty="0" smtClean="0"/>
              <a:t>Naučit se spolupracovat na mezinárodní úrovni</a:t>
            </a:r>
          </a:p>
          <a:p>
            <a:r>
              <a:rPr lang="cs-CZ" dirty="0" smtClean="0"/>
              <a:t>Získat nové přátele</a:t>
            </a:r>
          </a:p>
          <a:p>
            <a:r>
              <a:rPr lang="cs-CZ" dirty="0" smtClean="0"/>
              <a:t>Seznámit se s jinými vzdělávacími systémy</a:t>
            </a:r>
          </a:p>
          <a:p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213349" y="2647405"/>
            <a:ext cx="3837622" cy="3178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cs-CZ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Pro školu</a:t>
            </a:r>
          </a:p>
          <a:p>
            <a:r>
              <a:rPr lang="cs-CZ" dirty="0" smtClean="0"/>
              <a:t>Získat evropský rozměr</a:t>
            </a:r>
          </a:p>
          <a:p>
            <a:r>
              <a:rPr lang="cs-CZ" dirty="0" smtClean="0"/>
              <a:t>Stát se součástí komunity evropských škol, které spolupracují a sdílí své poznatky a vědomosti, a šíří svoji kulturu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06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8814" y="0"/>
            <a:ext cx="10018713" cy="957943"/>
          </a:xfrm>
        </p:spPr>
        <p:txBody>
          <a:bodyPr/>
          <a:lstStyle/>
          <a:p>
            <a:r>
              <a:rPr lang="cs-CZ" dirty="0" smtClean="0"/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38400" y="1169125"/>
            <a:ext cx="9395549" cy="551905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 webové stránky pro projekt</a:t>
            </a:r>
          </a:p>
          <a:p>
            <a:r>
              <a:rPr lang="cs-CZ" dirty="0" smtClean="0"/>
              <a:t> logo projektu</a:t>
            </a:r>
          </a:p>
          <a:p>
            <a:r>
              <a:rPr lang="cs-CZ" dirty="0" smtClean="0"/>
              <a:t>videa, které představí naší zemi, město a školu</a:t>
            </a:r>
          </a:p>
          <a:p>
            <a:r>
              <a:rPr lang="cs-CZ" dirty="0" smtClean="0"/>
              <a:t>databáze materiálů pro metodu CLIL</a:t>
            </a:r>
          </a:p>
          <a:p>
            <a:pPr lvl="1"/>
            <a:r>
              <a:rPr lang="cs-CZ" dirty="0" smtClean="0"/>
              <a:t>5 okruhů</a:t>
            </a:r>
          </a:p>
          <a:p>
            <a:pPr lvl="1"/>
            <a:r>
              <a:rPr lang="cs-CZ" dirty="0" smtClean="0"/>
              <a:t>Vytvoření materiálů a vyzkoušení ostatních</a:t>
            </a:r>
          </a:p>
          <a:p>
            <a:r>
              <a:rPr lang="cs-CZ" dirty="0" smtClean="0"/>
              <a:t>Videokonference se žáky  ostatních škol</a:t>
            </a:r>
          </a:p>
          <a:p>
            <a:r>
              <a:rPr lang="cs-CZ" dirty="0" smtClean="0"/>
              <a:t>Průzkum zaměstnání z daného oboru</a:t>
            </a:r>
          </a:p>
          <a:p>
            <a:r>
              <a:rPr lang="cs-CZ" dirty="0" smtClean="0"/>
              <a:t>Kompletace informací o zaměstnání ze všech zemí</a:t>
            </a:r>
          </a:p>
          <a:p>
            <a:r>
              <a:rPr lang="cs-CZ" dirty="0" smtClean="0"/>
              <a:t>Kulturní workshopy pro žáky z ostatních zemí</a:t>
            </a:r>
          </a:p>
          <a:p>
            <a:r>
              <a:rPr lang="cs-CZ" dirty="0" smtClean="0"/>
              <a:t>Sdílení metodických poznatků s ostatními učiteli</a:t>
            </a:r>
          </a:p>
          <a:p>
            <a:r>
              <a:rPr lang="cs-CZ" dirty="0" smtClean="0"/>
              <a:t>Erasmus </a:t>
            </a:r>
            <a:r>
              <a:rPr lang="cs-CZ" dirty="0" err="1" smtClean="0"/>
              <a:t>Day</a:t>
            </a:r>
            <a:endParaRPr lang="cs-CZ" dirty="0" smtClean="0"/>
          </a:p>
          <a:p>
            <a:r>
              <a:rPr lang="cs-CZ" dirty="0" smtClean="0"/>
              <a:t>Kalendář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95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5271" y="119743"/>
            <a:ext cx="10018713" cy="1752599"/>
          </a:xfrm>
        </p:spPr>
        <p:txBody>
          <a:bodyPr/>
          <a:lstStyle/>
          <a:p>
            <a:r>
              <a:rPr lang="cs-CZ" dirty="0" smtClean="0"/>
              <a:t>Organizace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3326" y="1655717"/>
            <a:ext cx="4164697" cy="41267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9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5 tematických okruhů</a:t>
            </a:r>
          </a:p>
          <a:p>
            <a:r>
              <a:rPr lang="cs-CZ" dirty="0" smtClean="0"/>
              <a:t>1. Tělesná výchova a sport</a:t>
            </a:r>
          </a:p>
          <a:p>
            <a:r>
              <a:rPr lang="cs-CZ" dirty="0" smtClean="0"/>
              <a:t>2. Chemie a přírodopis</a:t>
            </a:r>
          </a:p>
          <a:p>
            <a:r>
              <a:rPr lang="cs-CZ" dirty="0" smtClean="0"/>
              <a:t>3. Hudební výchova</a:t>
            </a:r>
          </a:p>
          <a:p>
            <a:r>
              <a:rPr lang="cs-CZ" dirty="0" smtClean="0"/>
              <a:t>4. Matematika, fyzika a technologie</a:t>
            </a:r>
          </a:p>
          <a:p>
            <a:r>
              <a:rPr lang="cs-CZ" dirty="0" smtClean="0"/>
              <a:t>5. Dějepis, zeměpis, občanská výchova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Každý okruh je zakončen setkáním v jedné z partnerských škol.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00206" y="1655717"/>
            <a:ext cx="5865723" cy="5050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cs-CZ" sz="39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Úkoly v každém okruhu</a:t>
            </a:r>
          </a:p>
          <a:p>
            <a:r>
              <a:rPr lang="cs-CZ" dirty="0" smtClean="0"/>
              <a:t>Učitelé</a:t>
            </a:r>
          </a:p>
          <a:p>
            <a:pPr lvl="1"/>
            <a:r>
              <a:rPr lang="cs-CZ" dirty="0" smtClean="0"/>
              <a:t>Vypracují aktivity metodou CLIL pro daný předmět</a:t>
            </a:r>
          </a:p>
          <a:p>
            <a:pPr lvl="1"/>
            <a:r>
              <a:rPr lang="cs-CZ" dirty="0" smtClean="0"/>
              <a:t>Budou sdílet své přípravy s ostatními učiteli</a:t>
            </a:r>
          </a:p>
          <a:p>
            <a:pPr lvl="1"/>
            <a:r>
              <a:rPr lang="cs-CZ" dirty="0" smtClean="0"/>
              <a:t>Vyzkouší přípravy ostatních učitelů</a:t>
            </a:r>
          </a:p>
          <a:p>
            <a:r>
              <a:rPr lang="cs-CZ" dirty="0" smtClean="0"/>
              <a:t>Žáci</a:t>
            </a:r>
          </a:p>
          <a:p>
            <a:pPr lvl="1"/>
            <a:r>
              <a:rPr lang="cs-CZ" dirty="0" smtClean="0"/>
              <a:t>Zúčastní se hodin metodou CLIL</a:t>
            </a:r>
          </a:p>
          <a:p>
            <a:pPr lvl="1"/>
            <a:r>
              <a:rPr lang="cs-CZ" dirty="0" smtClean="0"/>
              <a:t>Podniknou průzkum, jak by se mohli uplatnit v daných oborech</a:t>
            </a:r>
          </a:p>
          <a:p>
            <a:pPr lvl="1"/>
            <a:r>
              <a:rPr lang="cs-CZ" dirty="0" smtClean="0"/>
              <a:t>Podniknou průzkum, jaké jsou možnosti a podmínky daného zaměstnání, </a:t>
            </a:r>
            <a:r>
              <a:rPr lang="cs-CZ" dirty="0" err="1" smtClean="0"/>
              <a:t>např</a:t>
            </a:r>
            <a:r>
              <a:rPr lang="cs-CZ" dirty="0" smtClean="0"/>
              <a:t>: potřebné vzdělání, prestiž, mzda, konkurence, nabídka práce … Své poznatky pak porovnají s ostatními žáky z partnerských škol</a:t>
            </a:r>
          </a:p>
          <a:p>
            <a:pPr lvl="1"/>
            <a:r>
              <a:rPr lang="cs-CZ" dirty="0" smtClean="0"/>
              <a:t>Videokonference</a:t>
            </a:r>
          </a:p>
        </p:txBody>
      </p:sp>
    </p:spTree>
    <p:extLst>
      <p:ext uri="{BB962C8B-B14F-4D97-AF65-F5344CB8AC3E}">
        <p14:creationId xmlns:p14="http://schemas.microsoft.com/office/powerpoint/2010/main" val="38952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111035"/>
            <a:ext cx="10018713" cy="1299754"/>
          </a:xfrm>
        </p:spPr>
        <p:txBody>
          <a:bodyPr/>
          <a:lstStyle/>
          <a:p>
            <a:r>
              <a:rPr lang="cs-CZ" dirty="0" smtClean="0"/>
              <a:t>Plán výjezdů a aktivit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645774"/>
              </p:ext>
            </p:extLst>
          </p:nvPr>
        </p:nvGraphicFramePr>
        <p:xfrm>
          <a:off x="1484310" y="1410789"/>
          <a:ext cx="10359348" cy="4198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9837">
                  <a:extLst>
                    <a:ext uri="{9D8B030D-6E8A-4147-A177-3AD203B41FA5}">
                      <a16:colId xmlns:a16="http://schemas.microsoft.com/office/drawing/2014/main" val="2426337456"/>
                    </a:ext>
                  </a:extLst>
                </a:gridCol>
                <a:gridCol w="3746150">
                  <a:extLst>
                    <a:ext uri="{9D8B030D-6E8A-4147-A177-3AD203B41FA5}">
                      <a16:colId xmlns:a16="http://schemas.microsoft.com/office/drawing/2014/main" val="1342895885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686390112"/>
                    </a:ext>
                  </a:extLst>
                </a:gridCol>
                <a:gridCol w="2351315">
                  <a:extLst>
                    <a:ext uri="{9D8B030D-6E8A-4147-A177-3AD203B41FA5}">
                      <a16:colId xmlns:a16="http://schemas.microsoft.com/office/drawing/2014/main" val="1123810555"/>
                    </a:ext>
                  </a:extLst>
                </a:gridCol>
              </a:tblGrid>
              <a:tr h="3692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Téma, aktivita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Setkání KDE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Setkání KDY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254238"/>
                  </a:ext>
                </a:extLst>
              </a:tr>
              <a:tr h="369220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dirty="0" smtClean="0"/>
                        <a:t>Září-listopad 2016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Webové stránky</a:t>
                      </a:r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dirty="0" smtClean="0"/>
                        <a:t>Česko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dirty="0" smtClean="0"/>
                        <a:t>Listopad 2016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dirty="0" smtClean="0"/>
                        <a:t>- 3 dny,</a:t>
                      </a:r>
                      <a:r>
                        <a:rPr lang="cs-CZ" baseline="0" dirty="0" smtClean="0"/>
                        <a:t> pouze učitelé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918974"/>
                  </a:ext>
                </a:extLst>
              </a:tr>
              <a:tr h="36922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logo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564651"/>
                  </a:ext>
                </a:extLst>
              </a:tr>
              <a:tr h="43158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Úvodní videa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24772"/>
                  </a:ext>
                </a:extLst>
              </a:tr>
              <a:tr h="444137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Listopad 2016 – únor 2017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Tělesná</a:t>
                      </a:r>
                      <a:r>
                        <a:rPr lang="cs-CZ" baseline="0" dirty="0" smtClean="0"/>
                        <a:t> výchova a sport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Portugalsko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Únor 2017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68275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dirty="0" smtClean="0"/>
                        <a:t>Březen – květen 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Chemie a přírodopis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Španělsko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Květen 2017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192455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dirty="0" smtClean="0"/>
                        <a:t>Červen – říjen 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Hudební výchova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Maďarsko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Říjen 2017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624437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Listopad 2017 – únor 2018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Matematika,</a:t>
                      </a:r>
                      <a:r>
                        <a:rPr lang="cs-CZ" baseline="0" dirty="0" smtClean="0"/>
                        <a:t> fyzika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Únor 2018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527985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dirty="0" smtClean="0"/>
                        <a:t>Březen – květen</a:t>
                      </a:r>
                      <a:r>
                        <a:rPr lang="cs-CZ" baseline="0" dirty="0" smtClean="0"/>
                        <a:t> 2018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Dějepis, zeměpis,</a:t>
                      </a:r>
                      <a:r>
                        <a:rPr lang="cs-CZ" baseline="0" dirty="0" smtClean="0"/>
                        <a:t> občanská výchova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Řecko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Květen</a:t>
                      </a:r>
                      <a:r>
                        <a:rPr lang="cs-CZ" baseline="0" dirty="0" smtClean="0"/>
                        <a:t> 2018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80397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dirty="0" smtClean="0"/>
                        <a:t>Červen 2018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Erasmus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298953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dirty="0" smtClean="0"/>
                        <a:t>Červen 2018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Kalendář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012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5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140823"/>
          </a:xfrm>
        </p:spPr>
        <p:txBody>
          <a:bodyPr/>
          <a:lstStyle/>
          <a:p>
            <a:r>
              <a:rPr lang="cs-CZ" dirty="0" smtClean="0"/>
              <a:t>Výjezdy do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2391" y="1375955"/>
            <a:ext cx="4533312" cy="51554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Žáci</a:t>
            </a:r>
          </a:p>
          <a:p>
            <a:r>
              <a:rPr lang="cs-CZ" dirty="0" smtClean="0"/>
              <a:t>4-5 žáků na každé setkání</a:t>
            </a:r>
          </a:p>
          <a:p>
            <a:r>
              <a:rPr lang="cs-CZ" dirty="0" smtClean="0"/>
              <a:t>Budou ubytováni v rodinách</a:t>
            </a:r>
          </a:p>
          <a:p>
            <a:r>
              <a:rPr lang="cs-CZ" dirty="0" smtClean="0"/>
              <a:t>Zúčastní se hodin metodou CLIL v dané zemi</a:t>
            </a:r>
          </a:p>
          <a:p>
            <a:r>
              <a:rPr lang="cs-CZ" dirty="0" smtClean="0"/>
              <a:t>Zúčastní se kulturních workshopů</a:t>
            </a:r>
          </a:p>
          <a:p>
            <a:r>
              <a:rPr lang="cs-CZ" dirty="0" smtClean="0"/>
              <a:t>Zkompletují časopis, který bude obsahovat:</a:t>
            </a:r>
          </a:p>
          <a:p>
            <a:pPr lvl="1"/>
            <a:r>
              <a:rPr lang="cs-CZ" dirty="0" smtClean="0"/>
              <a:t>Poznatky o zaměstnání ze všech zemí</a:t>
            </a:r>
          </a:p>
          <a:p>
            <a:pPr lvl="1"/>
            <a:r>
              <a:rPr lang="cs-CZ" dirty="0" smtClean="0"/>
              <a:t>Postřehy z projektu</a:t>
            </a:r>
          </a:p>
          <a:p>
            <a:pPr lvl="1"/>
            <a:r>
              <a:rPr lang="cs-CZ" dirty="0" smtClean="0"/>
              <a:t>Postřehy ze setkání v dané zemi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653348" y="1576254"/>
            <a:ext cx="4959532" cy="4824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Učitelé</a:t>
            </a:r>
          </a:p>
          <a:p>
            <a:r>
              <a:rPr lang="cs-CZ" dirty="0" smtClean="0"/>
              <a:t>Budou ubytováni v hotelu</a:t>
            </a:r>
          </a:p>
          <a:p>
            <a:r>
              <a:rPr lang="cs-CZ" dirty="0" smtClean="0"/>
              <a:t>Připraví prezentace o svých zkušenostech s metodou CLIL</a:t>
            </a:r>
          </a:p>
          <a:p>
            <a:r>
              <a:rPr lang="cs-CZ" dirty="0" smtClean="0"/>
              <a:t>Navštíví hodiny v dané škole </a:t>
            </a:r>
          </a:p>
          <a:p>
            <a:r>
              <a:rPr lang="cs-CZ" dirty="0" smtClean="0"/>
              <a:t>Připraví si hodinu metodou CLIL</a:t>
            </a:r>
          </a:p>
          <a:p>
            <a:r>
              <a:rPr lang="cs-CZ" dirty="0" smtClean="0"/>
              <a:t>Zhodnotí kroky v projektu</a:t>
            </a:r>
          </a:p>
          <a:p>
            <a:r>
              <a:rPr lang="cs-CZ" dirty="0" smtClean="0"/>
              <a:t>Naplánují další průběh projektu</a:t>
            </a:r>
          </a:p>
          <a:p>
            <a:r>
              <a:rPr lang="cs-CZ" dirty="0" smtClean="0"/>
              <a:t>Napíší (spolu s žáky) článek o setkání na zahraniční škole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67491"/>
            <a:ext cx="10018713" cy="1395549"/>
          </a:xfrm>
        </p:spPr>
        <p:txBody>
          <a:bodyPr/>
          <a:lstStyle/>
          <a:p>
            <a:r>
              <a:rPr lang="cs-CZ" dirty="0" smtClean="0"/>
              <a:t>Setkání na Klíči</a:t>
            </a:r>
            <a:br>
              <a:rPr lang="cs-CZ" dirty="0" smtClean="0"/>
            </a:br>
            <a:r>
              <a:rPr lang="cs-CZ" dirty="0" smtClean="0"/>
              <a:t>- únor 2018 -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62391" y="1375955"/>
            <a:ext cx="4533312" cy="51554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Zahraniční žáci</a:t>
            </a:r>
          </a:p>
          <a:p>
            <a:r>
              <a:rPr lang="cs-CZ" dirty="0" smtClean="0"/>
              <a:t>Budou ubytováni v rodinách našich žáků (cca 20 dětí)</a:t>
            </a:r>
          </a:p>
          <a:p>
            <a:r>
              <a:rPr lang="cs-CZ" dirty="0" smtClean="0"/>
              <a:t>Zúčastní se hodin metodou CLIL</a:t>
            </a:r>
          </a:p>
          <a:p>
            <a:r>
              <a:rPr lang="cs-CZ" dirty="0" smtClean="0"/>
              <a:t>Zúčastní se kulturních workshopů</a:t>
            </a:r>
          </a:p>
          <a:p>
            <a:r>
              <a:rPr lang="cs-CZ" dirty="0" smtClean="0"/>
              <a:t>Naši žáci: připraví jazykové video</a:t>
            </a:r>
          </a:p>
          <a:p>
            <a:r>
              <a:rPr lang="cs-CZ" dirty="0" smtClean="0"/>
              <a:t>Zkompletují časopis, který bude obsahovat:</a:t>
            </a:r>
          </a:p>
          <a:p>
            <a:pPr lvl="1"/>
            <a:r>
              <a:rPr lang="cs-CZ" dirty="0" smtClean="0"/>
              <a:t>Poznatky o zaměstnání ze všech zemí</a:t>
            </a:r>
          </a:p>
          <a:p>
            <a:pPr lvl="1"/>
            <a:r>
              <a:rPr lang="cs-CZ" dirty="0" smtClean="0"/>
              <a:t>Postřehy z projektu</a:t>
            </a:r>
          </a:p>
          <a:p>
            <a:pPr lvl="1"/>
            <a:r>
              <a:rPr lang="cs-CZ" dirty="0" smtClean="0"/>
              <a:t>Postřehy ze setkání v dané zemi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653348" y="1576254"/>
            <a:ext cx="4959532" cy="4824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Naši učitelé</a:t>
            </a:r>
          </a:p>
          <a:p>
            <a:r>
              <a:rPr lang="cs-CZ" dirty="0" smtClean="0"/>
              <a:t>Připraví prezentace o svých zkušenostech s metodou CLIL</a:t>
            </a:r>
          </a:p>
          <a:p>
            <a:r>
              <a:rPr lang="cs-CZ" dirty="0" smtClean="0"/>
              <a:t>Připraví si hodiny metodou CLIL</a:t>
            </a:r>
          </a:p>
          <a:p>
            <a:r>
              <a:rPr lang="cs-CZ" dirty="0" smtClean="0"/>
              <a:t>Připraví se na náslechy ve svých hodinách</a:t>
            </a:r>
          </a:p>
          <a:p>
            <a:r>
              <a:rPr lang="cs-CZ" dirty="0" smtClean="0"/>
              <a:t>Připraví kulturní workshopy</a:t>
            </a:r>
          </a:p>
          <a:p>
            <a:r>
              <a:rPr lang="cs-CZ" dirty="0" smtClean="0"/>
              <a:t>Novinářský workshop – zkompletují poznatky o zaměstnání na dané téma. Naše téma je matematika a fyzika</a:t>
            </a:r>
          </a:p>
          <a:p>
            <a:r>
              <a:rPr lang="cs-CZ" dirty="0" smtClean="0"/>
              <a:t>Napíší (spolu s žáky) článek o setkání na naší škole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96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208</TotalTime>
  <Words>758</Words>
  <Application>Microsoft Office PowerPoint</Application>
  <PresentationFormat>Širokoúhlá obrazovka</PresentationFormat>
  <Paragraphs>151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Corbel</vt:lpstr>
      <vt:lpstr>Paralaxa</vt:lpstr>
      <vt:lpstr>Let’s take a CLIL l.e.a.p. (Limitless Employment Abroad Possibilities)</vt:lpstr>
      <vt:lpstr>Partnerské školy</vt:lpstr>
      <vt:lpstr>Let’s take a CLIL l.e.a.p. (Limitless Employment Abroad Possibilities)</vt:lpstr>
      <vt:lpstr>Cíle projektu</vt:lpstr>
      <vt:lpstr>Aktivity projektu</vt:lpstr>
      <vt:lpstr>Organizace projektu</vt:lpstr>
      <vt:lpstr>Plán výjezdů a aktivit</vt:lpstr>
      <vt:lpstr>Výjezdy do zahraničí</vt:lpstr>
      <vt:lpstr>Setkání na Klíči - únor 2018 -</vt:lpstr>
      <vt:lpstr>Mascot travelling</vt:lpstr>
      <vt:lpstr>Organizace projektu na naší škole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take a CLIL l.e.a.p. (Limitless Employment Abroad Possibilities)</dc:title>
  <dc:creator>Petra Plíhalová</dc:creator>
  <cp:lastModifiedBy>Petra Plíhalová</cp:lastModifiedBy>
  <cp:revision>19</cp:revision>
  <dcterms:created xsi:type="dcterms:W3CDTF">2016-08-13T09:07:45Z</dcterms:created>
  <dcterms:modified xsi:type="dcterms:W3CDTF">2016-08-23T20:48:37Z</dcterms:modified>
</cp:coreProperties>
</file>